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37"/>
  </p:notesMasterIdLst>
  <p:sldIdLst>
    <p:sldId id="257" r:id="rId2"/>
    <p:sldId id="256" r:id="rId3"/>
    <p:sldId id="259" r:id="rId4"/>
    <p:sldId id="293" r:id="rId5"/>
    <p:sldId id="260" r:id="rId6"/>
    <p:sldId id="264" r:id="rId7"/>
    <p:sldId id="265" r:id="rId8"/>
    <p:sldId id="292" r:id="rId9"/>
    <p:sldId id="263" r:id="rId10"/>
    <p:sldId id="266" r:id="rId11"/>
    <p:sldId id="267" r:id="rId12"/>
    <p:sldId id="261" r:id="rId13"/>
    <p:sldId id="283" r:id="rId14"/>
    <p:sldId id="284" r:id="rId15"/>
    <p:sldId id="285" r:id="rId16"/>
    <p:sldId id="291" r:id="rId17"/>
    <p:sldId id="269" r:id="rId18"/>
    <p:sldId id="286" r:id="rId19"/>
    <p:sldId id="287" r:id="rId20"/>
    <p:sldId id="290" r:id="rId21"/>
    <p:sldId id="270" r:id="rId22"/>
    <p:sldId id="288" r:id="rId23"/>
    <p:sldId id="289" r:id="rId24"/>
    <p:sldId id="271" r:id="rId25"/>
    <p:sldId id="425" r:id="rId26"/>
    <p:sldId id="423" r:id="rId27"/>
    <p:sldId id="426" r:id="rId28"/>
    <p:sldId id="422" r:id="rId29"/>
    <p:sldId id="421" r:id="rId30"/>
    <p:sldId id="272" r:id="rId31"/>
    <p:sldId id="278" r:id="rId32"/>
    <p:sldId id="279" r:id="rId33"/>
    <p:sldId id="281" r:id="rId34"/>
    <p:sldId id="282" r:id="rId35"/>
    <p:sldId id="280" r:id="rId36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A40"/>
    <a:srgbClr val="B1843A"/>
    <a:srgbClr val="E7D218"/>
    <a:srgbClr val="1C1C1C"/>
    <a:srgbClr val="00AC6D"/>
    <a:srgbClr val="F78D1E"/>
    <a:srgbClr val="28BBE3"/>
    <a:srgbClr val="D1D3D4"/>
    <a:srgbClr val="CC1B2D"/>
    <a:srgbClr val="6D3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84"/>
    <p:restoredTop sz="96405"/>
  </p:normalViewPr>
  <p:slideViewPr>
    <p:cSldViewPr snapToGrid="0" snapToObjects="1">
      <p:cViewPr>
        <p:scale>
          <a:sx n="126" d="100"/>
          <a:sy n="126" d="100"/>
        </p:scale>
        <p:origin x="464" y="600"/>
      </p:cViewPr>
      <p:guideLst>
        <p:guide orient="horz" pos="142"/>
        <p:guide pos="166"/>
        <p:guide orient="horz" pos="415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12EA4-917A-E24E-A0DD-2E3505280941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8A7B8-6F27-BE46-AEC9-25C6676DC081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079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4A0D-563D-33C7-6D57-2837A03F9E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645" y="2995246"/>
            <a:ext cx="5127741" cy="8682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49718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6D5E7-C7B2-4D37-A9E8-8FBE248E582E}"/>
              </a:ext>
            </a:extLst>
          </p:cNvPr>
          <p:cNvSpPr/>
          <p:nvPr userDrawn="1"/>
        </p:nvSpPr>
        <p:spPr>
          <a:xfrm>
            <a:off x="0" y="0"/>
            <a:ext cx="12192000" cy="691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19608-BCC6-49EC-B2A9-53463671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22"/>
          <a:stretch/>
        </p:blipFill>
        <p:spPr>
          <a:xfrm>
            <a:off x="0" y="6659879"/>
            <a:ext cx="12192000" cy="25410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BC6F5888-702D-8440-870F-61088872A2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D84FB-AEF5-2618-2C16-7F00406133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5" y="179077"/>
            <a:ext cx="2244969" cy="3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BD3C87-FD81-47EC-96B8-BDA2DDAC97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74AEFB0B-BD7A-2E4B-A166-6ECDEAC0A7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FEF6C-6289-71D1-E36C-0173B6DCC2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36051-BAEA-4F9A-ABF6-FF1582D0F7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Grey &amp;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AC73B-F4E8-9546-AECA-F7D7F7E4D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tx1"/>
                </a:solidFill>
                <a:highlight>
                  <a:srgbClr val="D1D3D4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D927E27-DAF0-4F4B-AD46-4A1ADAD5E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7F2C91-18D8-732E-3BBB-19C00D6128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3091620"/>
            <a:ext cx="8075989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11394228" cy="12853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A0494-9D43-96FE-58D5-2512D2949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743FA2-5F90-624F-B82F-EB7CBBF8B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3091620"/>
            <a:ext cx="8075989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11394228" cy="12853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4741C9-9811-798B-3028-498C91C26C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709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586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5E2AE-DCBD-4547-AFCC-3355DB5E2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47287"/>
            <a:ext cx="121920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C9AEC7-752F-E26E-89D4-CD18C26D3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48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F6ECC01-A863-3849-860D-D2236F9D2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709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586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970CE-087B-8948-8159-38091AA6C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0EE319-0558-298B-6B50-0D26C9EBFF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0545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356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5E2AE-DCBD-4547-AFCC-3355DB5E2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47287"/>
            <a:ext cx="12192000" cy="266700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A577563-26EB-6E49-A140-B53BA80FA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9734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1290D-51C2-5D51-85A9-C55294AFAC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49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00D67E5-9991-8149-8D7B-7DB8AEF271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0545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356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A577563-26EB-6E49-A140-B53BA80FA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9734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9B26A7-9DFF-1143-B46D-EEA0DAE77B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AC1884-C9BD-2D7F-802A-CC39165A57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10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807598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318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AE168FD-BF0A-404D-ACF5-7871E23F5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887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E7E826-2AAE-C794-EDBB-52D6990F4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1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ED60F4-F15A-0C4D-B109-9CA5F753C0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C9AC7-81C6-488F-630D-EADFFF82D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648" y="2995246"/>
            <a:ext cx="5123622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94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779AD1D-6CCE-C14E-88F7-87E74BB69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807598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318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AE168FD-BF0A-404D-ACF5-7871E23F5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887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6F45BB-30A2-FC0D-8C20-08886B85D7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9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hoto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04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84616" y="1267111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4183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43751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66C03636-C67B-4A41-92DF-0AA10E6C91C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5049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7059CAB-4878-E74C-9EEE-F35436DECA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616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23FC2BF-29A3-9945-9A55-3727AEDEA6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06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3053B0-533F-CF4D-92BC-DCB85F0C78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9522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7D623B-A156-67C3-7D58-2D46941B0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7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hoto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B4C5C14-6A77-7345-8FBC-D80A3B9F4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04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84616" y="1267111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4183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43751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66C03636-C67B-4A41-92DF-0AA10E6C91C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5049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7059CAB-4878-E74C-9EEE-F35436DECA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616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23FC2BF-29A3-9945-9A55-3727AEDEA6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06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3053B0-533F-CF4D-92BC-DCB85F0C78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9522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AD58E4-D55D-7A1D-1629-47AFB4207A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hoto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1"/>
            <a:ext cx="3187395" cy="23449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600" y="3811645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38600" y="1267111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83184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27768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3A43A82-7E81-1144-BD6D-8D3C275B2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183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F47D47F-3095-E04B-A81B-0AEDF685A8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27766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5D7BF1-9815-8A54-15AA-3BB74613B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1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hoto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27F15D-E3AF-364E-B00B-82B22D69C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1"/>
            <a:ext cx="3187395" cy="23449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600" y="3811645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38600" y="1267111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83184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27768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3A43A82-7E81-1144-BD6D-8D3C275B2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183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F47D47F-3095-E04B-A81B-0AEDF685A8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27766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E48A74-6F7E-0CA3-57B4-DF7763F702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90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36BD8AB-743B-F240-AF52-8BD57D6804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794193"/>
            <a:ext cx="12192001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69" y="3764543"/>
            <a:ext cx="7006834" cy="136857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7943AF-99ED-514F-A093-47C3A9AA3B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869" y="1665146"/>
            <a:ext cx="5624132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IMAGE</a:t>
            </a:r>
          </a:p>
          <a:p>
            <a:pPr lvl="0"/>
            <a:r>
              <a:rPr lang="en-GB" dirty="0"/>
              <a:t>FULL</a:t>
            </a:r>
          </a:p>
          <a:p>
            <a:pPr lvl="0"/>
            <a:r>
              <a:rPr lang="en-GB" dirty="0"/>
              <a:t>SCREE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C159B8-77B0-523B-DF32-8FB7140D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4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5C6F5-6D02-2C42-A565-339F3D1CC6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36BD8AB-743B-F240-AF52-8BD57D6804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794193"/>
            <a:ext cx="12192001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69" y="3764543"/>
            <a:ext cx="7006834" cy="136857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7943AF-99ED-514F-A093-47C3A9AA3B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869" y="1665146"/>
            <a:ext cx="5624132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IMAGE</a:t>
            </a:r>
          </a:p>
          <a:p>
            <a:pPr lvl="0"/>
            <a:r>
              <a:rPr lang="en-GB" dirty="0"/>
              <a:t>FULL</a:t>
            </a:r>
          </a:p>
          <a:p>
            <a:pPr lvl="0"/>
            <a:r>
              <a:rPr lang="en-GB" dirty="0"/>
              <a:t>SCREE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69662-9357-D430-E2B8-35F535C29B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4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E5D29B20-ADB2-7942-80D2-F91C3D30B81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85097" y="794193"/>
            <a:ext cx="8806904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2244966-3156-974F-88E4-F46FDF5745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8BE20D-8BE7-939E-AE54-E36A782E9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DC6462-DE1C-6D4A-B80E-61D06CCA7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E5D29B20-ADB2-7942-80D2-F91C3D30B81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85097" y="794193"/>
            <a:ext cx="8806904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2244966-3156-974F-88E4-F46FDF5745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715F1-7862-DE5E-5396-0677A8A7D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85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879673"/>
            <a:ext cx="11392946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95281"/>
            <a:ext cx="5916264" cy="52844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49F276-A5EB-FB4C-8C2B-399E36A4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4" y="4420608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4B845B-DB3E-FF47-810C-0E7005BBEFE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49526" y="4420607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86B525-4600-B355-C622-E5E6273D1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DC20B-3811-4C47-8FB7-7402CC10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DC97C-E484-AC79-23A3-6A5D73DB2E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8645" y="2995246"/>
            <a:ext cx="5127741" cy="8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BCC1CD6-6065-0548-9AEB-06A2D830D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879673"/>
            <a:ext cx="11392946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95281"/>
            <a:ext cx="5916264" cy="52844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49F276-A5EB-FB4C-8C2B-399E36A4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4" y="4420608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4B845B-DB3E-FF47-810C-0E7005BBEFE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49526" y="4420607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0461A-3C54-9E36-67C1-5485EE8A6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0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F32BAF-FFD4-154C-B085-730A227C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814" y="794194"/>
            <a:ext cx="8279327" cy="5428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D8B869E-28EB-F441-9038-A59056A0A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FC838-AF5C-AFDB-669E-1FB7B864E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6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Gre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85AE5-C3F9-8C49-987F-143949466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F32BAF-FFD4-154C-B085-730A227C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814" y="794194"/>
            <a:ext cx="8279327" cy="5428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D8B869E-28EB-F441-9038-A59056A0A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828A8D-F8EF-71BF-3F32-18887D05E8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AF45A3-BDB3-5CD6-5F79-5DA7ABA1CB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EA4841A-EC1A-5342-B667-9E220CA6D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42449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22D6FD-7761-244B-9EBB-1E62846D7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167921A-3529-4C4F-A286-BC43291CF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90845-622B-E2E9-21B8-CB282EF8A4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723" y="3012492"/>
            <a:ext cx="4999892" cy="23449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6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SLIDE</a:t>
            </a:r>
          </a:p>
          <a:p>
            <a:pPr lvl="0"/>
            <a:r>
              <a:rPr lang="en-GB" dirty="0"/>
              <a:t>EXAMPLE</a:t>
            </a:r>
            <a:endParaRPr lang="lt-LT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5EC8E6-7E37-214B-91C2-1CDA0569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2627865"/>
            <a:ext cx="1934309" cy="38462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2022</a:t>
            </a:r>
            <a:endParaRPr lang="lt-L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15F61-C931-B355-E1F5-10AA72352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22D6FD-7761-244B-9EBB-1E62846D7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723" y="3012492"/>
            <a:ext cx="4999892" cy="23449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6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SLIDE</a:t>
            </a:r>
          </a:p>
          <a:p>
            <a:pPr lvl="0"/>
            <a:r>
              <a:rPr lang="en-GB" dirty="0"/>
              <a:t>EXAMPLE</a:t>
            </a:r>
            <a:endParaRPr lang="lt-LT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5EC8E6-7E37-214B-91C2-1CDA0569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2627865"/>
            <a:ext cx="1934309" cy="38462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2022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3E82-69AC-AA5E-B662-AFBCAD3C6A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93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072" y="2455779"/>
            <a:ext cx="8075989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Free text example and composition grid.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514FC-BAE4-78E3-72A4-9380EEFD32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8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D42A87-EA4E-D642-BA9B-82843441A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072" y="2455779"/>
            <a:ext cx="8075989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Free text example and composition grid.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FD848-6278-9406-9DC0-50E1B1E76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174F-918E-D443-89A5-C56124960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8BC9-B747-7446-A671-7AF454372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122D-05F5-E744-984C-EDD1373EA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60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05" r:id="rId2"/>
    <p:sldLayoutId id="2147483906" r:id="rId3"/>
    <p:sldLayoutId id="2147483904" r:id="rId4"/>
    <p:sldLayoutId id="2147483886" r:id="rId5"/>
    <p:sldLayoutId id="2147483902" r:id="rId6"/>
    <p:sldLayoutId id="2147483903" r:id="rId7"/>
    <p:sldLayoutId id="2147483871" r:id="rId8"/>
    <p:sldLayoutId id="2147483887" r:id="rId9"/>
    <p:sldLayoutId id="2147483872" r:id="rId10"/>
    <p:sldLayoutId id="2147483882" r:id="rId11"/>
    <p:sldLayoutId id="2147483893" r:id="rId12"/>
    <p:sldLayoutId id="2147483876" r:id="rId13"/>
    <p:sldLayoutId id="2147483888" r:id="rId14"/>
    <p:sldLayoutId id="2147483909" r:id="rId15"/>
    <p:sldLayoutId id="2147483897" r:id="rId16"/>
    <p:sldLayoutId id="2147483898" r:id="rId17"/>
    <p:sldLayoutId id="2147483910" r:id="rId18"/>
    <p:sldLayoutId id="2147483877" r:id="rId19"/>
    <p:sldLayoutId id="2147483889" r:id="rId20"/>
    <p:sldLayoutId id="2147483900" r:id="rId21"/>
    <p:sldLayoutId id="2147483908" r:id="rId22"/>
    <p:sldLayoutId id="2147483907" r:id="rId23"/>
    <p:sldLayoutId id="2147483901" r:id="rId24"/>
    <p:sldLayoutId id="2147483878" r:id="rId25"/>
    <p:sldLayoutId id="2147483899" r:id="rId26"/>
    <p:sldLayoutId id="2147483879" r:id="rId27"/>
    <p:sldLayoutId id="2147483890" r:id="rId28"/>
    <p:sldLayoutId id="2147483880" r:id="rId29"/>
    <p:sldLayoutId id="2147483891" r:id="rId30"/>
    <p:sldLayoutId id="2147483881" r:id="rId31"/>
    <p:sldLayoutId id="214748389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rokinsky/blackjac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areers.evolution.com/engineering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21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Nie ma potrzeby stosowania zaawansowanego interfejsu użytkownika — wystarczy okno dialogowe z opcją potwierdzenia i odrzucenia.</a:t>
            </a:r>
          </a:p>
        </p:txBody>
      </p:sp>
    </p:spTree>
    <p:extLst>
      <p:ext uri="{BB962C8B-B14F-4D97-AF65-F5344CB8AC3E}">
        <p14:creationId xmlns:p14="http://schemas.microsoft.com/office/powerpoint/2010/main" val="6211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Nie ma potrzeby stosowania zaawansowanego interfejsu użytkownika — wystarczy okno dialogowe z opcją potwierdzenia i odrzucenia.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9845C-10FE-E346-AD50-D10DF1C42C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Kiedy uczyłem się programowania ponad 8 lat temu, </a:t>
            </a:r>
            <a:r>
              <a:rPr lang="pl-PL" dirty="0" err="1"/>
              <a:t>Blackjack</a:t>
            </a:r>
            <a:r>
              <a:rPr lang="pl-PL" dirty="0"/>
              <a:t> był pierwszą grą, którą zaimplementowałem.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71095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933379F-4AF7-DB4E-61E0-F4B3730CB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3405835" cy="1139286"/>
          </a:xfrm>
        </p:spPr>
        <p:txBody>
          <a:bodyPr/>
          <a:lstStyle/>
          <a:p>
            <a:r>
              <a:rPr lang="pl-PL" dirty="0"/>
              <a:t>Zasady gry w Europejskiego </a:t>
            </a:r>
            <a:r>
              <a:rPr lang="pl-PL" dirty="0" err="1"/>
              <a:t>Blackjacka</a:t>
            </a:r>
            <a:endParaRPr lang="pl-PL" dirty="0"/>
          </a:p>
        </p:txBody>
      </p:sp>
      <p:pic>
        <p:nvPicPr>
          <p:cNvPr id="7" name="Picture Placeholder 6" descr="A hand holding a candy bar&#10;&#10;Description automatically generated with low confidence">
            <a:extLst>
              <a:ext uri="{FF2B5EF4-FFF2-40B4-BE49-F238E27FC236}">
                <a16:creationId xmlns:a16="http://schemas.microsoft.com/office/drawing/2014/main" id="{2EEEF96E-6EA6-6F4F-A637-6AB4BD94D44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t="7889" r="-1" b="-1"/>
          <a:stretch/>
        </p:blipFill>
        <p:spPr>
          <a:xfrm>
            <a:off x="4131095" y="932581"/>
            <a:ext cx="7666900" cy="5278882"/>
          </a:xfr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1E41F2A-6AD9-0692-0051-B8C6966647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1939" y="304221"/>
            <a:ext cx="1125012" cy="1646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309FB-212E-C842-9FF1-9C8345921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431" y="954707"/>
            <a:ext cx="11155265" cy="608369"/>
          </a:xfrm>
        </p:spPr>
        <p:txBody>
          <a:bodyPr/>
          <a:lstStyle/>
          <a:p>
            <a:r>
              <a:rPr lang="pl-PL" dirty="0"/>
              <a:t>Zasady gry w Europejskiego </a:t>
            </a:r>
            <a:r>
              <a:rPr lang="pl-PL" dirty="0" err="1"/>
              <a:t>Blackjacka</a:t>
            </a:r>
            <a:endParaRPr lang="pl-PL" dirty="0"/>
          </a:p>
          <a:p>
            <a:endParaRPr lang="pl-PL" strike="sngStrike" dirty="0"/>
          </a:p>
          <a:p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3EE5-C4E8-C447-A3CB-80392962B0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92DF7-D92B-DF4F-B27D-068E7BC9B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149" y="1640200"/>
            <a:ext cx="11394228" cy="4601574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Gra toczy się między krupierem a graczem.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Krupier rozdaje dwie karty graczowi oraz jedną dla siebie.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Karty o wartości 2-10 mają tę samą wartość punktową, a walet, dama i król są warte 10 punktów. As może być warty 1 lub 11 punktów, w zależności od sytuacji.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Gracz decyduje, czy chce dobrać więcej kart (</a:t>
            </a:r>
            <a:r>
              <a:rPr lang="pl-PL" i="1" dirty="0">
                <a:solidFill>
                  <a:schemeClr val="tx1"/>
                </a:solidFill>
              </a:rPr>
              <a:t>ang. hit</a:t>
            </a:r>
            <a:r>
              <a:rPr lang="pl-PL" dirty="0">
                <a:solidFill>
                  <a:schemeClr val="tx1"/>
                </a:solidFill>
              </a:rPr>
              <a:t>), czy pozostać przy swojej aktualnej sumie punktów (</a:t>
            </a:r>
            <a:r>
              <a:rPr lang="pl-PL" i="1" dirty="0">
                <a:solidFill>
                  <a:schemeClr val="tx1"/>
                </a:solidFill>
              </a:rPr>
              <a:t>ang. stand</a:t>
            </a:r>
            <a:r>
              <a:rPr lang="pl-PL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Celem jest uzyskanie sumy punktów jak najbliższej 21, ale nie przekraczającej jej. Jeśli gracz przekroczy 21 (</a:t>
            </a:r>
            <a:r>
              <a:rPr lang="pl-PL" i="1" dirty="0">
                <a:solidFill>
                  <a:schemeClr val="tx1"/>
                </a:solidFill>
              </a:rPr>
              <a:t>ang. </a:t>
            </a:r>
            <a:r>
              <a:rPr lang="en-US" i="1" dirty="0">
                <a:solidFill>
                  <a:schemeClr val="tx1"/>
                </a:solidFill>
              </a:rPr>
              <a:t>bust</a:t>
            </a:r>
            <a:r>
              <a:rPr lang="pl-PL" dirty="0">
                <a:solidFill>
                  <a:schemeClr val="tx1"/>
                </a:solidFill>
              </a:rPr>
              <a:t>), przegrywa.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Po tym, jak wszyscy gracze zdecydują, krupier rozgrywa swój układ.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suma punktów krupiera wynosi mniej niż 17, musi dobrać kolejne karty, aż osiągnie sumę 17 lub więcej.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Wygrywa gracz, jeśli ma sumę punktów bliższą 21 niż krupier, ale nie przekraczając jej.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gracz i krupier mają tę samą sumę punktów, to jest to tzw. remis (</a:t>
            </a:r>
            <a:r>
              <a:rPr lang="pl-PL" i="1" dirty="0">
                <a:solidFill>
                  <a:schemeClr val="tx1"/>
                </a:solidFill>
              </a:rPr>
              <a:t>ang. </a:t>
            </a:r>
            <a:r>
              <a:rPr lang="en-US" i="1" dirty="0">
                <a:solidFill>
                  <a:schemeClr val="tx1"/>
                </a:solidFill>
              </a:rPr>
              <a:t>push</a:t>
            </a:r>
            <a:r>
              <a:rPr lang="pl-PL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krupier ma sumę punktów większą niż 21, to gracz wygrywa.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gracz ma sumę punktów większą niż krupier, to wygrywa.</a:t>
            </a:r>
          </a:p>
        </p:txBody>
      </p:sp>
    </p:spTree>
    <p:extLst>
      <p:ext uri="{BB962C8B-B14F-4D97-AF65-F5344CB8AC3E}">
        <p14:creationId xmlns:p14="http://schemas.microsoft.com/office/powerpoint/2010/main" val="231477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A40C7-3BFE-F14F-AE3B-1A92E487F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Przyjrzyjmy się bliżej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DCE26-7A79-B845-8955-F2F9434A1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AF89CC-F39A-C54D-95A3-B5E422B21498}"/>
              </a:ext>
            </a:extLst>
          </p:cNvPr>
          <p:cNvSpPr/>
          <p:nvPr/>
        </p:nvSpPr>
        <p:spPr>
          <a:xfrm>
            <a:off x="4755118" y="1590819"/>
            <a:ext cx="1728724" cy="5103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Starszeństwo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AA43E1-3A35-B645-98A9-38017B1F215C}"/>
              </a:ext>
            </a:extLst>
          </p:cNvPr>
          <p:cNvSpPr/>
          <p:nvPr/>
        </p:nvSpPr>
        <p:spPr>
          <a:xfrm>
            <a:off x="7950830" y="1343849"/>
            <a:ext cx="901015" cy="5103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Kolor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72C018E9-3EE7-3144-8111-ACB727C4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540000">
            <a:off x="6712173" y="2281156"/>
            <a:ext cx="2120900" cy="3086100"/>
          </a:xfrm>
          <a:prstGeom prst="rect">
            <a:avLst/>
          </a:prstGeom>
        </p:spPr>
      </p:pic>
      <p:pic>
        <p:nvPicPr>
          <p:cNvPr id="40" name="Picture Placeholder 34">
            <a:extLst>
              <a:ext uri="{FF2B5EF4-FFF2-40B4-BE49-F238E27FC236}">
                <a16:creationId xmlns:a16="http://schemas.microsoft.com/office/drawing/2014/main" id="{DDA72684-62C2-B043-8525-C8655517B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540">
            <a:off x="7197811" y="2283381"/>
            <a:ext cx="2120900" cy="30861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1649BF-9465-A045-B94B-F4B5C9049FE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19480" y="2101173"/>
            <a:ext cx="1013238" cy="54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0E2799-0AB3-D745-ACFE-6EFFA858AF3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950830" y="1854203"/>
            <a:ext cx="450508" cy="6184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20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A40C7-3BFE-F14F-AE3B-1A92E487F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Przyjrzyjmy się bliżej</a:t>
            </a:r>
          </a:p>
        </p:txBody>
      </p:sp>
      <p:pic>
        <p:nvPicPr>
          <p:cNvPr id="7" name="Picture Placeholder 6" descr="A person playing poker in a casino&#10;&#10;Description automatically generated with low confidence">
            <a:extLst>
              <a:ext uri="{FF2B5EF4-FFF2-40B4-BE49-F238E27FC236}">
                <a16:creationId xmlns:a16="http://schemas.microsoft.com/office/drawing/2014/main" id="{6CF953D9-97CF-2740-9298-D4CF956B995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3346512" y="1284914"/>
            <a:ext cx="8440439" cy="4742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DCE26-7A79-B845-8955-F2F9434A1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AF89CC-F39A-C54D-95A3-B5E422B21498}"/>
              </a:ext>
            </a:extLst>
          </p:cNvPr>
          <p:cNvSpPr/>
          <p:nvPr/>
        </p:nvSpPr>
        <p:spPr>
          <a:xfrm>
            <a:off x="4892936" y="2014301"/>
            <a:ext cx="1871117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Podjęcie decyzji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AA43E1-3A35-B645-98A9-38017B1F215C}"/>
              </a:ext>
            </a:extLst>
          </p:cNvPr>
          <p:cNvSpPr/>
          <p:nvPr/>
        </p:nvSpPr>
        <p:spPr>
          <a:xfrm>
            <a:off x="9634521" y="2196445"/>
            <a:ext cx="855843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Talia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6D3B78-6FA1-5447-BDE6-512E95A9E8AF}"/>
              </a:ext>
            </a:extLst>
          </p:cNvPr>
          <p:cNvSpPr/>
          <p:nvPr/>
        </p:nvSpPr>
        <p:spPr>
          <a:xfrm>
            <a:off x="9475836" y="4443631"/>
            <a:ext cx="1619512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Układ gracza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2DDE57-C05C-D541-A4BB-E15360861FC0}"/>
              </a:ext>
            </a:extLst>
          </p:cNvPr>
          <p:cNvSpPr/>
          <p:nvPr/>
        </p:nvSpPr>
        <p:spPr>
          <a:xfrm>
            <a:off x="4947299" y="4759470"/>
            <a:ext cx="1762389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Układ krupiera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DECBA-0765-E54F-A8DD-99011EE31582}"/>
              </a:ext>
            </a:extLst>
          </p:cNvPr>
          <p:cNvCxnSpPr>
            <a:stCxn id="11" idx="2"/>
          </p:cNvCxnSpPr>
          <p:nvPr/>
        </p:nvCxnSpPr>
        <p:spPr>
          <a:xfrm flipH="1">
            <a:off x="9634521" y="2706799"/>
            <a:ext cx="427922" cy="71455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502D53-8776-704E-A769-2FB12E3CCC2F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828495" y="2524655"/>
            <a:ext cx="1018086" cy="47482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BC97F4-34F5-0E40-BC27-4E1B454E0296}"/>
              </a:ext>
            </a:extLst>
          </p:cNvPr>
          <p:cNvCxnSpPr>
            <a:cxnSpLocks/>
          </p:cNvCxnSpPr>
          <p:nvPr/>
        </p:nvCxnSpPr>
        <p:spPr>
          <a:xfrm flipV="1">
            <a:off x="6551629" y="4333346"/>
            <a:ext cx="838985" cy="521458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86417-856D-9E4B-9315-9B204555195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595360" y="4698808"/>
            <a:ext cx="880476" cy="315839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9C7602-D1C4-7749-804D-22F03EDF76D1}"/>
              </a:ext>
            </a:extLst>
          </p:cNvPr>
          <p:cNvSpPr txBox="1"/>
          <p:nvPr/>
        </p:nvSpPr>
        <p:spPr>
          <a:xfrm>
            <a:off x="6960541" y="144445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400" dirty="0"/>
              <a:t>👩🏻</a:t>
            </a:r>
          </a:p>
        </p:txBody>
      </p:sp>
    </p:spTree>
    <p:extLst>
      <p:ext uri="{BB962C8B-B14F-4D97-AF65-F5344CB8AC3E}">
        <p14:creationId xmlns:p14="http://schemas.microsoft.com/office/powerpoint/2010/main" val="33090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44389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441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/>
              <a:t>Język programowania to język komputerowy, którego programiści używają do komunikacji z komputerem.</a:t>
            </a:r>
          </a:p>
        </p:txBody>
      </p:sp>
    </p:spTree>
    <p:extLst>
      <p:ext uri="{BB962C8B-B14F-4D97-AF65-F5344CB8AC3E}">
        <p14:creationId xmlns:p14="http://schemas.microsoft.com/office/powerpoint/2010/main" val="87753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/>
              <a:t>Język programowania to język komputerowy, którego programiści używają do komunikacji z komputerem.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9845C-10FE-E346-AD50-D10DF1C42C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Istnieje wiele języków programowania, ale my będziemy używać JavaScript.</a:t>
            </a:r>
          </a:p>
        </p:txBody>
      </p:sp>
    </p:spTree>
    <p:extLst>
      <p:ext uri="{BB962C8B-B14F-4D97-AF65-F5344CB8AC3E}">
        <p14:creationId xmlns:p14="http://schemas.microsoft.com/office/powerpoint/2010/main" val="113293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FCC63-7040-52D2-FC94-59F3A16B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845" y="2504492"/>
            <a:ext cx="7883263" cy="3375440"/>
          </a:xfrm>
        </p:spPr>
        <p:txBody>
          <a:bodyPr/>
          <a:lstStyle/>
          <a:p>
            <a:r>
              <a:rPr lang="pl-PL" dirty="0" err="1"/>
              <a:t>Blackjack</a:t>
            </a:r>
            <a:r>
              <a:rPr lang="pl-PL" dirty="0"/>
              <a:t> bez wcześniejszej znajomości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5020D-E41C-93CD-E691-FFDAC46DC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847" y="2119865"/>
            <a:ext cx="3523294" cy="384627"/>
          </a:xfrm>
        </p:spPr>
        <p:txBody>
          <a:bodyPr/>
          <a:lstStyle/>
          <a:p>
            <a:r>
              <a:rPr lang="en-GB" dirty="0"/>
              <a:t>Aleksander Sorokin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ECC228-FB4A-5B48-9552-47E43973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540000">
            <a:off x="7870413" y="2124451"/>
            <a:ext cx="2120900" cy="3086100"/>
          </a:xfrm>
          <a:prstGeom prst="rect">
            <a:avLst/>
          </a:prstGeom>
        </p:spPr>
      </p:pic>
      <p:pic>
        <p:nvPicPr>
          <p:cNvPr id="7" name="Picture Placeholder 34">
            <a:extLst>
              <a:ext uri="{FF2B5EF4-FFF2-40B4-BE49-F238E27FC236}">
                <a16:creationId xmlns:a16="http://schemas.microsoft.com/office/drawing/2014/main" id="{52B17D09-EA16-E341-802D-D5D155D3A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540">
            <a:off x="8356051" y="2126676"/>
            <a:ext cx="2120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6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1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26639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D8BDE-10B8-0B4E-8D00-F3F19C516F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Uruchamia się w każdej współczesnej przeglądarce na każdej platformie. W prostych scenariuszach nie jest wymagana instalacja ani konfiguracja.</a:t>
            </a:r>
          </a:p>
          <a:p>
            <a:endParaRPr lang="pl-P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199111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D8BDE-10B8-0B4E-8D00-F3F19C516F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Uruchamia się w każdej współczesnej przeglądarce na każdej platformie. W prostych scenariuszach nie jest wymagana instalacja ani konfiguracja.</a:t>
            </a:r>
          </a:p>
          <a:p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E617E-AE6C-C749-91DD-A6CA4779EE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Jest używany m.in. do tworzenia gier 2D i 3D w przeglądarkach.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399969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69DAC-BC35-E248-BD82-16C0B421E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3391186" cy="1139286"/>
          </a:xfrm>
        </p:spPr>
        <p:txBody>
          <a:bodyPr/>
          <a:lstStyle/>
          <a:p>
            <a:r>
              <a:rPr lang="pl-PL" dirty="0"/>
              <a:t>Uruchomienie gry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44B40-7604-8D43-A270-0009FA2B1C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F2813-A982-3B46-A8CF-79D284F8A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1" y="3069000"/>
            <a:ext cx="720000" cy="720000"/>
          </a:xfrm>
          <a:prstGeom prst="rect">
            <a:avLst/>
          </a:prstGeom>
        </p:spPr>
      </p:pic>
      <p:pic>
        <p:nvPicPr>
          <p:cNvPr id="14" name="Picture 13" descr="A picture containing circle, graphics, graphic design, colorfulness&#10;&#10;Description automatically generated">
            <a:extLst>
              <a:ext uri="{FF2B5EF4-FFF2-40B4-BE49-F238E27FC236}">
                <a16:creationId xmlns:a16="http://schemas.microsoft.com/office/drawing/2014/main" id="{F19D1443-4A6F-3D4D-A98E-DF688E5E7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3929017"/>
            <a:ext cx="720000" cy="720000"/>
          </a:xfrm>
          <a:prstGeom prst="rect">
            <a:avLst/>
          </a:prstGeom>
        </p:spPr>
      </p:pic>
      <p:pic>
        <p:nvPicPr>
          <p:cNvPr id="16" name="Picture 15" descr="A blue compass with a red point&#10;&#10;Description automatically generated with medium confidence">
            <a:extLst>
              <a:ext uri="{FF2B5EF4-FFF2-40B4-BE49-F238E27FC236}">
                <a16:creationId xmlns:a16="http://schemas.microsoft.com/office/drawing/2014/main" id="{2EF67C75-9607-B948-93CE-67062704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1" y="2208983"/>
            <a:ext cx="720000" cy="7200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6C93858-B796-BE46-8C2D-B6C69CED57A1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6130201" y="2568983"/>
            <a:ext cx="718410" cy="860017"/>
          </a:xfrm>
          <a:prstGeom prst="bentConnector3">
            <a:avLst>
              <a:gd name="adj1" fmla="val 4410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89FE55-5FE6-584E-BA8D-CC302EEA6E62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6130201" y="3429000"/>
            <a:ext cx="718410" cy="860017"/>
          </a:xfrm>
          <a:prstGeom prst="bentConnector3">
            <a:avLst>
              <a:gd name="adj1" fmla="val 4408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056E0-DFA7-8F44-A69F-E0F27B558928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6130201" y="3429000"/>
            <a:ext cx="7184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C5CCDE5-5CC4-C345-904F-C07F56DDFFA9}"/>
              </a:ext>
            </a:extLst>
          </p:cNvPr>
          <p:cNvSpPr/>
          <p:nvPr/>
        </p:nvSpPr>
        <p:spPr>
          <a:xfrm>
            <a:off x="6848611" y="3069000"/>
            <a:ext cx="1440000" cy="720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index.html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601402-D019-564E-B7D9-80FB6904F403}"/>
              </a:ext>
            </a:extLst>
          </p:cNvPr>
          <p:cNvSpPr/>
          <p:nvPr/>
        </p:nvSpPr>
        <p:spPr>
          <a:xfrm>
            <a:off x="9007021" y="3069000"/>
            <a:ext cx="1440000" cy="720000"/>
          </a:xfrm>
          <a:prstGeom prst="roundRect">
            <a:avLst/>
          </a:prstGeom>
          <a:solidFill>
            <a:schemeClr val="accent5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main.js</a:t>
            </a:r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092ECD-EE19-4840-86DC-25FB6AC3CE60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288611" y="3429000"/>
            <a:ext cx="7184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2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466BC-5013-C14B-9F58-AD2F03E66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5CAF962-34B0-134C-AF4A-509ED7724C1F}"/>
              </a:ext>
            </a:extLst>
          </p:cNvPr>
          <p:cNvSpPr txBox="1">
            <a:spLocks/>
          </p:cNvSpPr>
          <p:nvPr/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0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114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054B7-CA42-1E46-A6B3-E11D9A11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6082995" cy="660608"/>
          </a:xfrm>
        </p:spPr>
        <p:txBody>
          <a:bodyPr/>
          <a:lstStyle/>
          <a:p>
            <a:r>
              <a:rPr lang="pl-PL" dirty="0"/>
              <a:t>Finalny projekt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246E-C60B-F344-863B-2E0C645A2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005" y="3100200"/>
            <a:ext cx="4966553" cy="1700400"/>
          </a:xfrm>
        </p:spPr>
        <p:txBody>
          <a:bodyPr/>
          <a:lstStyle/>
          <a:p>
            <a:r>
              <a:rPr lang="pl-PL" dirty="0"/>
              <a:t>Gwiazdki na GitHubie są mile widziane ⭐️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E2A6-DA3A-7248-8606-B6AFDCEE28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892DF97-3223-BE44-9DDD-A5427CD679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00045" y="1269290"/>
            <a:ext cx="4724400" cy="472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01881-63DF-A549-8D4D-48F37B578000}"/>
              </a:ext>
            </a:extLst>
          </p:cNvPr>
          <p:cNvSpPr txBox="1"/>
          <p:nvPr/>
        </p:nvSpPr>
        <p:spPr>
          <a:xfrm>
            <a:off x="6614160" y="580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https://github.com/rokinsky/blackjack</a:t>
            </a:r>
            <a:endParaRPr lang="pl-P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5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B5175-64C0-EF49-B531-A32193964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F26F99-BC6D-CF49-A027-BE7388B74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908-1403-BB4E-98D9-345AF6990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Przeanalizowaliśmy mechanikę gry karcianej.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D96BA-0C8C-F748-AD44-73AB9E3A00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Poszerzyli swoją wiedzę na temat programowania.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E0B094-7125-E54C-979E-13EF8D18E7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Zaimplementowaliśmy bardzo prostą, ale działającą grę!</a:t>
            </a:r>
          </a:p>
        </p:txBody>
      </p:sp>
    </p:spTree>
    <p:extLst>
      <p:ext uri="{BB962C8B-B14F-4D97-AF65-F5344CB8AC3E}">
        <p14:creationId xmlns:p14="http://schemas.microsoft.com/office/powerpoint/2010/main" val="130004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054B7-CA42-1E46-A6B3-E11D9A11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6082995" cy="660608"/>
          </a:xfrm>
        </p:spPr>
        <p:txBody>
          <a:bodyPr/>
          <a:lstStyle/>
          <a:p>
            <a:r>
              <a:rPr lang="pl-PL" dirty="0"/>
              <a:t>Zatrudniamy!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246E-C60B-F344-863B-2E0C645A2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005" y="3100200"/>
            <a:ext cx="4966553" cy="1700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Szukamy utalentowanych inżynierów z solidną znajomością programowania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Wcześniejsze doświadczenie w </a:t>
            </a:r>
            <a:r>
              <a:rPr lang="pl-PL" dirty="0" err="1"/>
              <a:t>GameDevie</a:t>
            </a:r>
            <a:r>
              <a:rPr lang="pl-PL" dirty="0"/>
              <a:t> nie jest wymagane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Używamy C++, Scala i </a:t>
            </a:r>
            <a:r>
              <a:rPr lang="pl-PL" dirty="0" err="1"/>
              <a:t>TypeScript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Możesz tworzyć niesamowite gry i inne produkty z </a:t>
            </a:r>
            <a:r>
              <a:rPr lang="pl-PL" dirty="0" err="1"/>
              <a:t>Evolution</a:t>
            </a:r>
            <a:r>
              <a:rPr lang="pl-PL" dirty="0"/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E2A6-DA3A-7248-8606-B6AFDCEE28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892DF97-3223-BE44-9DDD-A5427CD679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00045" y="1269290"/>
            <a:ext cx="4724400" cy="4724400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DD868C5-92F6-CB4E-A684-82007FE3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5995" y="3155240"/>
            <a:ext cx="952500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A73E4D-5F4D-0C40-BD6C-68448BEE4E75}"/>
              </a:ext>
            </a:extLst>
          </p:cNvPr>
          <p:cNvSpPr txBox="1"/>
          <p:nvPr/>
        </p:nvSpPr>
        <p:spPr>
          <a:xfrm>
            <a:off x="6614160" y="580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https://careers.evolution.com/engineering</a:t>
            </a:r>
            <a:endParaRPr lang="pl-P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1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57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309FB-212E-C842-9FF1-9C8345921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3091620"/>
            <a:ext cx="11155265" cy="1223973"/>
          </a:xfrm>
        </p:spPr>
        <p:txBody>
          <a:bodyPr/>
          <a:lstStyle/>
          <a:p>
            <a:r>
              <a:rPr lang="pl-PL" dirty="0" err="1"/>
              <a:t>Blackjack</a:t>
            </a:r>
            <a:r>
              <a:rPr lang="pl-PL" dirty="0"/>
              <a:t> bez </a:t>
            </a:r>
            <a:r>
              <a:rPr lang="pl-PL" b="1" dirty="0"/>
              <a:t>wcześniejszej</a:t>
            </a:r>
            <a:r>
              <a:rPr lang="pl-PL" dirty="0"/>
              <a:t> znajomości programowania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3EE5-C4E8-C447-A3CB-80392962B0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92DF7-D92B-DF4F-B27D-068E7BC9B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723" y="4315593"/>
            <a:ext cx="11394228" cy="1285393"/>
          </a:xfrm>
        </p:spPr>
        <p:txBody>
          <a:bodyPr/>
          <a:lstStyle/>
          <a:p>
            <a:r>
              <a:rPr lang="pl-PL" dirty="0"/>
              <a:t>Niezbędne będzie zdobycie podstawowej wiedzy z zakresu programowania! 🤓</a:t>
            </a:r>
          </a:p>
        </p:txBody>
      </p:sp>
    </p:spTree>
    <p:extLst>
      <p:ext uri="{BB962C8B-B14F-4D97-AF65-F5344CB8AC3E}">
        <p14:creationId xmlns:p14="http://schemas.microsoft.com/office/powerpoint/2010/main" val="383490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C9E04-99DE-4640-B22B-8922CA248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F3328-AF0C-4942-A2E3-0F4B31B755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08BA7-55CF-AC44-85B8-E515A4DDC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pozwalają programiście określić rodzaj wartości, jaką przechowuje zmienna i w jaki sposób można ją manipulować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FF742-DB73-EC40-A03B-A2EB2F34CE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>
                <a:latin typeface="Andale Mono" panose="020B0509000000000004" pitchFamily="49" charset="0"/>
              </a:rPr>
              <a:t>null</a:t>
            </a:r>
          </a:p>
          <a:p>
            <a:r>
              <a:rPr lang="en-US" b="1" dirty="0">
                <a:latin typeface="Andale Mono" panose="020B0509000000000004" pitchFamily="49" charset="0"/>
              </a:rPr>
              <a:t>undefined</a:t>
            </a:r>
          </a:p>
          <a:p>
            <a:r>
              <a:rPr lang="en-US" b="1" dirty="0" err="1">
                <a:latin typeface="Andale Mono" panose="020B0509000000000004" pitchFamily="49" charset="0"/>
              </a:rPr>
              <a:t>boolean</a:t>
            </a:r>
            <a:endParaRPr lang="en-US" b="1" dirty="0">
              <a:latin typeface="Andale Mono" panose="020B0509000000000004" pitchFamily="49" charset="0"/>
            </a:endParaRPr>
          </a:p>
          <a:p>
            <a:r>
              <a:rPr lang="en-US" b="1" dirty="0" err="1">
                <a:latin typeface="Andale Mono" panose="020B0509000000000004" pitchFamily="49" charset="0"/>
              </a:rPr>
              <a:t>bigint</a:t>
            </a:r>
            <a:endParaRPr lang="en-US" b="1" dirty="0">
              <a:latin typeface="Andale Mono" panose="020B0509000000000004" pitchFamily="49" charset="0"/>
            </a:endParaRPr>
          </a:p>
          <a:p>
            <a:r>
              <a:rPr lang="en-US" b="1" dirty="0">
                <a:latin typeface="Andale Mono" panose="020B0509000000000004" pitchFamily="49" charset="0"/>
              </a:rPr>
              <a:t>number</a:t>
            </a:r>
          </a:p>
          <a:p>
            <a:r>
              <a:rPr lang="en-US" b="1" dirty="0">
                <a:latin typeface="Andale Mono" panose="020B0509000000000004" pitchFamily="49" charset="0"/>
              </a:rPr>
              <a:t>string</a:t>
            </a:r>
          </a:p>
          <a:p>
            <a:r>
              <a:rPr lang="en-US" b="1" dirty="0">
                <a:latin typeface="Andale Mono" panose="020B0509000000000004" pitchFamily="49" charset="0"/>
              </a:rPr>
              <a:t>object</a:t>
            </a:r>
          </a:p>
          <a:p>
            <a:r>
              <a:rPr lang="en-US" b="1" dirty="0">
                <a:latin typeface="Andale Mono" panose="020B0509000000000004" pitchFamily="49" charset="0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407600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5C9E04-99DE-4640-B22B-8922CA248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F3328-AF0C-4942-A2E3-0F4B31B755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08BA7-55CF-AC44-85B8-E515A4DDC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pozwalają programiście określić rodzaj wartości, jaką przechowuje zmienna i w jaki sposób można ją manipulować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FF742-DB73-EC40-A03B-A2EB2F34CE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strike="sngStrike" dirty="0">
                <a:latin typeface="Andale Mono" panose="020B0509000000000004" pitchFamily="49" charset="0"/>
              </a:rPr>
              <a:t>null</a:t>
            </a:r>
          </a:p>
          <a:p>
            <a:r>
              <a:rPr lang="en-US" b="1" strike="sngStrike" dirty="0">
                <a:latin typeface="Andale Mono" panose="020B0509000000000004" pitchFamily="49" charset="0"/>
              </a:rPr>
              <a:t>undefined</a:t>
            </a:r>
          </a:p>
          <a:p>
            <a:r>
              <a:rPr lang="en-US" b="1" dirty="0" err="1">
                <a:latin typeface="Andale Mono" panose="020B0509000000000004" pitchFamily="49" charset="0"/>
              </a:rPr>
              <a:t>boolean</a:t>
            </a:r>
            <a:endParaRPr lang="en-US" b="1" dirty="0">
              <a:latin typeface="Andale Mono" panose="020B0509000000000004" pitchFamily="49" charset="0"/>
            </a:endParaRPr>
          </a:p>
          <a:p>
            <a:r>
              <a:rPr lang="en-US" b="1" strike="sngStrike" dirty="0" err="1">
                <a:latin typeface="Andale Mono" panose="020B0509000000000004" pitchFamily="49" charset="0"/>
              </a:rPr>
              <a:t>bigint</a:t>
            </a:r>
            <a:endParaRPr lang="en-US" b="1" strike="sngStrike" dirty="0">
              <a:latin typeface="Andale Mono" panose="020B0509000000000004" pitchFamily="49" charset="0"/>
            </a:endParaRPr>
          </a:p>
          <a:p>
            <a:r>
              <a:rPr lang="en-US" b="1" dirty="0">
                <a:latin typeface="Andale Mono" panose="020B0509000000000004" pitchFamily="49" charset="0"/>
              </a:rPr>
              <a:t>number</a:t>
            </a:r>
          </a:p>
          <a:p>
            <a:r>
              <a:rPr lang="en-US" b="1" dirty="0">
                <a:latin typeface="Andale Mono" panose="020B0509000000000004" pitchFamily="49" charset="0"/>
              </a:rPr>
              <a:t>string</a:t>
            </a:r>
          </a:p>
          <a:p>
            <a:r>
              <a:rPr lang="en-US" b="1" dirty="0">
                <a:latin typeface="Andale Mono" panose="020B0509000000000004" pitchFamily="49" charset="0"/>
              </a:rPr>
              <a:t>object</a:t>
            </a:r>
          </a:p>
          <a:p>
            <a:r>
              <a:rPr lang="en-US" b="1" strike="sngStrike" dirty="0">
                <a:latin typeface="Andale Mono" panose="020B0509000000000004" pitchFamily="49" charset="0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550288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7DB696-F56D-8F47-AE17-9535ACF13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3263595" cy="1139286"/>
          </a:xfrm>
        </p:spPr>
        <p:txBody>
          <a:bodyPr/>
          <a:lstStyle/>
          <a:p>
            <a:r>
              <a:rPr lang="pl-PL" dirty="0"/>
              <a:t>Typy danych</a:t>
            </a:r>
          </a:p>
          <a:p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2A715-B41A-464E-9C76-3E0BB9AB51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4616590-E9B4-E040-9A28-DEFEA6C4178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4753" b="47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18EAD-63DC-8941-A6C8-3412C9578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7351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7101-AF0C-8947-A582-CCC5C0728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Deklarowanie zmiennych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EF37C-C334-E544-967C-F60C8F521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83E1C-0720-324F-8A0E-52DF7CF80F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7317" y="5346833"/>
            <a:ext cx="3397365" cy="1562352"/>
          </a:xfrm>
        </p:spPr>
        <p:txBody>
          <a:bodyPr/>
          <a:lstStyle/>
          <a:p>
            <a:r>
              <a:rPr lang="pl-PL" b="1" dirty="0" err="1"/>
              <a:t>let</a:t>
            </a:r>
            <a:r>
              <a:rPr lang="pl-PL" dirty="0"/>
              <a:t> tworzy zmienną, która może być zmieniana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86A434-69A7-9940-BF75-B5954215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91" y="1736529"/>
            <a:ext cx="520457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7101-AF0C-8947-A582-CCC5C0728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Deklarowanie zmiennych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EF37C-C334-E544-967C-F60C8F521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83E1C-0720-324F-8A0E-52DF7CF80F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7317" y="5346833"/>
            <a:ext cx="3397365" cy="1562352"/>
          </a:xfrm>
        </p:spPr>
        <p:txBody>
          <a:bodyPr/>
          <a:lstStyle/>
          <a:p>
            <a:r>
              <a:rPr lang="pl-PL" b="1" dirty="0" err="1"/>
              <a:t>let</a:t>
            </a:r>
            <a:r>
              <a:rPr lang="pl-PL" dirty="0"/>
              <a:t> tworzy zmienną, która może być zmieniana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486B2-1F92-E449-AAB0-4F37C7F405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0483" y="5346833"/>
            <a:ext cx="3397365" cy="1562352"/>
          </a:xfrm>
        </p:spPr>
        <p:txBody>
          <a:bodyPr/>
          <a:lstStyle/>
          <a:p>
            <a:r>
              <a:rPr lang="pl-PL" b="1" dirty="0" err="1"/>
              <a:t>const</a:t>
            </a:r>
            <a:r>
              <a:rPr lang="pl-PL" dirty="0"/>
              <a:t> tworzy stałą, która nie może być zmieniana.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CCE41-418B-894C-A32F-8EC6EFD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59" y="1736529"/>
            <a:ext cx="5204571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86A434-69A7-9940-BF75-B595421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91" y="1736529"/>
            <a:ext cx="520457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97101-AF0C-8947-A582-CCC5C07288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Deklarowanie zmiennych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EF37C-C334-E544-967C-F60C8F521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83E1C-0720-324F-8A0E-52DF7CF80F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7317" y="5346833"/>
            <a:ext cx="3397365" cy="1562352"/>
          </a:xfrm>
        </p:spPr>
        <p:txBody>
          <a:bodyPr/>
          <a:lstStyle/>
          <a:p>
            <a:r>
              <a:rPr lang="pl-PL" b="1" dirty="0" err="1"/>
              <a:t>let</a:t>
            </a:r>
            <a:r>
              <a:rPr lang="pl-PL" dirty="0"/>
              <a:t> tworzy zmienną, która może być zmieniana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486B2-1F92-E449-AAB0-4F37C7F405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10483" y="5346833"/>
            <a:ext cx="3397365" cy="1562352"/>
          </a:xfrm>
        </p:spPr>
        <p:txBody>
          <a:bodyPr/>
          <a:lstStyle/>
          <a:p>
            <a:r>
              <a:rPr lang="pl-PL" b="1" dirty="0" err="1"/>
              <a:t>const</a:t>
            </a:r>
            <a:r>
              <a:rPr lang="pl-PL" dirty="0"/>
              <a:t> tworzy stałą, która nie może być zmieniana.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CCE41-418B-894C-A32F-8EC6EFD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59" y="1736529"/>
            <a:ext cx="5204571" cy="39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86A434-69A7-9940-BF75-B5954215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291" y="1736529"/>
            <a:ext cx="5204571" cy="3960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7BA89B-4066-1945-82AC-FB95013BE068}"/>
              </a:ext>
            </a:extLst>
          </p:cNvPr>
          <p:cNvCxnSpPr>
            <a:cxnSpLocks/>
          </p:cNvCxnSpPr>
          <p:nvPr/>
        </p:nvCxnSpPr>
        <p:spPr>
          <a:xfrm>
            <a:off x="8290560" y="3992880"/>
            <a:ext cx="2057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6796D-E787-0647-A2AE-A6F1E15AC55D}"/>
              </a:ext>
            </a:extLst>
          </p:cNvPr>
          <p:cNvCxnSpPr>
            <a:cxnSpLocks/>
          </p:cNvCxnSpPr>
          <p:nvPr/>
        </p:nvCxnSpPr>
        <p:spPr>
          <a:xfrm>
            <a:off x="8290560" y="4221480"/>
            <a:ext cx="20574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15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50830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130705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7C67-50CE-5A41-BD31-231E7FB13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Dowolny edytor tekstu: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Visual Studio </a:t>
            </a:r>
            <a:r>
              <a:rPr lang="pl-PL" b="1" dirty="0" err="1"/>
              <a:t>Code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Sublime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Notepad</a:t>
            </a:r>
            <a:r>
              <a:rPr lang="pl-PL" dirty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WebStorm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346188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7C67-50CE-5A41-BD31-231E7FB13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Dowolny edytor tekstu: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Visual Studio </a:t>
            </a:r>
            <a:r>
              <a:rPr lang="pl-PL" b="1" dirty="0" err="1"/>
              <a:t>Code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Sublime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Notepad</a:t>
            </a:r>
            <a:r>
              <a:rPr lang="pl-PL" dirty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WebStorm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BDC7-ECA8-4049-98D4-64F3939C8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 tyle!</a:t>
            </a:r>
            <a:r>
              <a:rPr lang="ru-RU" dirty="0"/>
              <a:t> </a:t>
            </a:r>
            <a:r>
              <a:rPr lang="pl-PL" dirty="0"/>
              <a:t>😇</a:t>
            </a:r>
            <a:endParaRPr lang="en-B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408392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01681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</p:spTree>
    <p:extLst>
      <p:ext uri="{BB962C8B-B14F-4D97-AF65-F5344CB8AC3E}">
        <p14:creationId xmlns:p14="http://schemas.microsoft.com/office/powerpoint/2010/main" val="3628339524"/>
      </p:ext>
    </p:extLst>
  </p:cSld>
  <p:clrMapOvr>
    <a:masterClrMapping/>
  </p:clrMapOvr>
</p:sld>
</file>

<file path=ppt/theme/theme1.xml><?xml version="1.0" encoding="utf-8"?>
<a:theme xmlns:a="http://schemas.openxmlformats.org/drawingml/2006/main" name="Boncel">
  <a:themeElements>
    <a:clrScheme name="Boncel">
      <a:dk1>
        <a:srgbClr val="000000"/>
      </a:dk1>
      <a:lt1>
        <a:srgbClr val="FFFFFF"/>
      </a:lt1>
      <a:dk2>
        <a:srgbClr val="ECC300"/>
      </a:dk2>
      <a:lt2>
        <a:srgbClr val="E7E6E6"/>
      </a:lt2>
      <a:accent1>
        <a:srgbClr val="F4C800"/>
      </a:accent1>
      <a:accent2>
        <a:srgbClr val="E2C6CD"/>
      </a:accent2>
      <a:accent3>
        <a:srgbClr val="BC6C4B"/>
      </a:accent3>
      <a:accent4>
        <a:srgbClr val="EDDC84"/>
      </a:accent4>
      <a:accent5>
        <a:srgbClr val="B8D1D5"/>
      </a:accent5>
      <a:accent6>
        <a:srgbClr val="49687F"/>
      </a:accent6>
      <a:hlink>
        <a:srgbClr val="FED1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olution_PPT_template v3" id="{BB9AAC23-36A2-447A-9128-C8A59EA6DDE2}" vid="{EE8CF8B9-8B09-4F81-B4C4-728C1A7CFE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Boncel</Template>
  <TotalTime>3495</TotalTime>
  <Words>784</Words>
  <Application>Microsoft Macintosh PowerPoint</Application>
  <PresentationFormat>Widescreen</PresentationFormat>
  <Paragraphs>137</Paragraphs>
  <Slides>35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Andale Mono</vt:lpstr>
      <vt:lpstr>Arial</vt:lpstr>
      <vt:lpstr>Arial</vt:lpstr>
      <vt:lpstr>Calibri</vt:lpstr>
      <vt:lpstr>Verdana</vt:lpstr>
      <vt:lpstr>Boncel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Aleksander Sorokin</dc:creator>
  <cp:lastModifiedBy>Aleksander Sorokin</cp:lastModifiedBy>
  <cp:revision>30</cp:revision>
  <dcterms:created xsi:type="dcterms:W3CDTF">2023-04-12T10:40:27Z</dcterms:created>
  <dcterms:modified xsi:type="dcterms:W3CDTF">2023-04-15T00:14:32Z</dcterms:modified>
</cp:coreProperties>
</file>